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65" r:id="rId3"/>
    <p:sldId id="268" r:id="rId4"/>
    <p:sldId id="264" r:id="rId5"/>
    <p:sldId id="257" r:id="rId6"/>
    <p:sldId id="259" r:id="rId7"/>
    <p:sldId id="266" r:id="rId8"/>
    <p:sldId id="270" r:id="rId9"/>
    <p:sldId id="258" r:id="rId10"/>
    <p:sldId id="260" r:id="rId11"/>
    <p:sldId id="261" r:id="rId12"/>
    <p:sldId id="262" r:id="rId13"/>
    <p:sldId id="263" r:id="rId14"/>
    <p:sldId id="267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8D1FCE-520B-4EA1-80D7-CEFA99707285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31CA7-1C83-4ED1-B4EB-C84A88012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174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091022-F1B6-49BE-B6AD-D127F495DA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7AAE647-0D1C-4C3F-AB9A-82ECC2096F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6458730-D114-43FB-8F9D-1D43A09B3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F84A-6509-4F23-97B7-3AB6DD973E5E}" type="datetime1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F4B2D9B-4C12-47DF-8791-99F6435AB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4A43AC8-C7C4-4EC7-9102-A52E80173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1CDD0-9074-494C-8E79-ADC291300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02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55B5BD-BC18-4A82-BA28-618E0A5BB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599B325-8113-4372-9994-C419486506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75928E7-593A-49DC-B8B2-9DDAF3F45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36795-CCEE-4BE1-9AA7-19FE5A504EA7}" type="datetime1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CDEDA4A-EEE0-477C-9EB2-550AA1284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918B6C-9579-4D65-9D9B-510E74A18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1CDD0-9074-494C-8E79-ADC291300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44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A05588F-43D4-4BC7-B1D2-60E898A9FD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399BB4D-A613-4827-9579-08A3F5CC0E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37EA2E8-C82F-4DC6-A3B0-8D00B5EBA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B6641-B0F6-40CB-B078-4AAB078A2555}" type="datetime1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3F36149-2552-4993-9D39-57FC96FDD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02554B1-0ABC-4B82-8C97-5FA66D5D9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1CDD0-9074-494C-8E79-ADC291300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47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D02BDF-2B67-475C-8B5F-945DF9DF1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0DE6EA-E621-4260-A268-B41F51B14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5E667B4-F1D4-4B65-B085-9A9D938F1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064-60AA-4AD3-9368-B8C06DE86F46}" type="datetime1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E0F77CE-6EE4-49AD-9AA7-B3E890B3E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B5896FD-14E0-4528-872B-42A24D3C8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1CDD0-9074-494C-8E79-ADC291300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2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6DA381-518C-4EC0-9C4B-E89B88396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1C05E5B-2E82-4528-9FE6-6794F82C7E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C59ACB1-0952-42ED-9BBF-05C982927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6334C-DEB6-4A31-8426-8D07E701A8FF}" type="datetime1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C20F76F-13EF-4E70-92C5-203DD417A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5ABDF0C-EB98-4D89-AFF5-6718827DE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1CDD0-9074-494C-8E79-ADC291300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196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0FC88F-08B2-4A08-9908-90F151BB9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24FF364-075F-4033-BD6A-07BD276D72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4735B16-EAB1-4ED5-A314-5485229C4C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0124850-8D7F-400C-A0AC-CB3CD8D69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9C24-905F-4737-BE75-4C44C99A980F}" type="datetime1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31B8A67-BF34-4FAF-8B8C-98DB7FC3E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F8D0F58-D75E-4761-A4C7-5C08591A2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1CDD0-9074-494C-8E79-ADC291300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724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73EF70-0F7E-4BAC-9C3F-69C8F1879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ADA6884-9402-48D7-A41C-F14CA1A9C1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16CE30A-F06B-4326-B4BE-EBDD2BAAC2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E275398-EFFC-4816-BC74-3870CCAF8B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2B2BE44-B5E1-4B30-8BB5-7853A815FB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695AD64-6CFF-438A-BD96-9D66771FF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D6B3-FD4E-4C86-8223-245BB2A562B3}" type="datetime1">
              <a:rPr lang="en-US" smtClean="0"/>
              <a:t>11/12/2018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62D4D6A-3462-4153-8887-7572DE483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C4B8E31-EB4D-490A-9D00-793F6CD97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1CDD0-9074-494C-8E79-ADC291300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29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FDA7D1-77E5-4380-8011-03D0CFFBD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DDEC4BF-4F98-4967-8FEA-A1B0D3E79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1C3CD-B932-4DB7-A261-61B8EF45ED70}" type="datetime1">
              <a:rPr lang="en-US" smtClean="0"/>
              <a:t>11/12/2018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F980213-5B77-4D80-80C9-79DC8FBB8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24DB0AE-8CC9-4392-BDC1-CC9C8C377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1CDD0-9074-494C-8E79-ADC291300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188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AA0BC57-B691-4F89-AA9E-C76B28FE0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5AF8-6DAF-447D-BE0C-64CCDE67BF4F}" type="datetime1">
              <a:rPr lang="en-US" smtClean="0"/>
              <a:t>11/12/2018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7512F31-1FA9-4CBD-8BFE-A5A9E5F17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3BFD9D0-6FDF-4FF1-98AE-89051DB03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1CDD0-9074-494C-8E79-ADC291300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61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9F1CC2-C869-4437-9636-ED3DC23B4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76DF55-0493-4266-9698-F5EA96D2E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6CA685C-0878-4BCC-98A7-5A68EFB10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5161C4F-6A0F-42EE-BCEF-D45FDFD56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F749E-1C03-42FE-BE0F-A1EE1697CFBF}" type="datetime1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955AE47-FA96-4879-BB3B-AEE7122BA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CB5A57F-E2A5-4E66-9EAA-FC6604E9A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1CDD0-9074-494C-8E79-ADC291300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34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340E6C-96F1-48F7-AB9B-C64CA72FA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C4F02C9-63FA-4527-B19B-CA1EE174BD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882C692-8427-4233-9BEC-0733081AD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A4A86A8-32A3-46CC-ADFA-D091BD73B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F1A5-A387-4E16-B2A6-33F73135F061}" type="datetime1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BDA691E-0674-4D36-BA98-1519F3921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7120615-A98F-426C-93DA-0925D647A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1CDD0-9074-494C-8E79-ADC291300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440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FDC324F-9131-4A3F-A8E8-1EAC1F703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4CBB294-6AE0-42A6-A0A7-7F24C52C7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3872307-A743-4A22-A96D-E4D4D085A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A265D-9D26-45CD-BFD7-BC73E64AF67C}" type="datetime1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ECD5612-9A4B-4926-9656-DE9142F161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B438C4F-1521-4D94-BC37-4513BBA040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1CDD0-9074-494C-8E79-ADC291300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708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F68051-F1DF-4590-9AD1-28DB1A8375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Kinetics Intro Review</a:t>
            </a:r>
            <a:br>
              <a:rPr lang="en-US" dirty="0"/>
            </a:br>
            <a:r>
              <a:rPr lang="en-US" dirty="0"/>
              <a:t>(it’s all about speed)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00EB24E-82C2-4579-AAA9-82002E1A15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11/12/18</a:t>
            </a:r>
          </a:p>
          <a:p>
            <a:r>
              <a:rPr lang="en-US" dirty="0"/>
              <a:t>Geoff Geberth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A9F1896-2074-4CC2-BAE0-CD165634DC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1032" y="3602037"/>
            <a:ext cx="4700335" cy="313355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B4E127C-B354-4DDA-B6ED-DE64ED974C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33" y="3602037"/>
            <a:ext cx="4700336" cy="313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70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1BDD60-18AE-40AB-A8AD-ED22DD987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Rate laws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E16FE289-72ED-4495-8B21-52C59E654C2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u="sng" dirty="0"/>
                  <a:t>YOU CANNOT DETERMINE A RATE LAW JUST FROM LOOKING AT A REACTION! YOU MUST FIND THESE EXPERIMENTALLY!</a:t>
                </a:r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𝑟𝑎𝑡𝑒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Rate changes with time as reactants are consumed, so rates are usually measured at the beginning of the experiment</a:t>
                </a:r>
              </a:p>
              <a:p>
                <a:r>
                  <a:rPr lang="en-US" dirty="0"/>
                  <a:t>Change the initial concentrations and we can see what concentrations affect the rate and in what way</a:t>
                </a:r>
              </a:p>
              <a:p>
                <a:r>
                  <a:rPr lang="en-US" dirty="0"/>
                  <a:t>Algebraically solve for k using data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16FE289-72ED-4495-8B21-52C59E654C2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8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2BBDC3E-914B-4B86-A351-2AFF84B9E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1CDD0-9074-494C-8E79-ADC29130043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4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FAD4B8-FEB5-40DB-9BDA-68A671162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2382639A-E5C2-4DEC-BFE4-1A08400F3DD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latin typeface="Cambria Math" panose="02040503050406030204" pitchFamily="18" charset="0"/>
                  </a:rPr>
                  <a:t>Easy way to communicate the impacts of different reactants</a:t>
                </a:r>
                <a:endParaRPr lang="en-US" b="0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𝑟𝑎𝑡𝑒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 err="1"/>
                  <a:t>Xth</a:t>
                </a:r>
                <a:r>
                  <a:rPr lang="en-US" dirty="0"/>
                  <a:t> order in A</a:t>
                </a:r>
              </a:p>
              <a:p>
                <a:r>
                  <a:rPr lang="en-US" dirty="0" err="1"/>
                  <a:t>Yth</a:t>
                </a:r>
                <a:r>
                  <a:rPr lang="en-US" dirty="0"/>
                  <a:t> order in B</a:t>
                </a:r>
              </a:p>
              <a:p>
                <a:r>
                  <a:rPr lang="en-US" dirty="0"/>
                  <a:t>(X+Y)</a:t>
                </a:r>
                <a:r>
                  <a:rPr lang="en-US" dirty="0" err="1"/>
                  <a:t>th</a:t>
                </a:r>
                <a:r>
                  <a:rPr lang="en-US" dirty="0"/>
                  <a:t> order overall</a:t>
                </a:r>
              </a:p>
              <a:p>
                <a:r>
                  <a:rPr lang="en-US" b="1" u="sng" dirty="0"/>
                  <a:t>0</a:t>
                </a:r>
                <a:r>
                  <a:rPr lang="en-US" b="1" u="sng" baseline="30000" dirty="0"/>
                  <a:t>th</a:t>
                </a:r>
                <a:r>
                  <a:rPr lang="en-US" b="1" u="sng" dirty="0"/>
                  <a:t> order is a possibility</a:t>
                </a:r>
                <a:endParaRPr lang="en-US" dirty="0"/>
              </a:p>
              <a:p>
                <a:pPr lvl="1"/>
                <a:r>
                  <a:rPr lang="en-US" dirty="0"/>
                  <a:t>This is a situation where initial concentrations don’t influence the rate at all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82639A-E5C2-4DEC-BFE4-1A08400F3DD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55A695A-1317-4C4C-8092-D46B5AF1A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1CDD0-9074-494C-8E79-ADC29130043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50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E3F1B7-D100-4CE6-BBFB-B657BEB58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830957C2-C437-4F8E-A972-BA9AFFD88D8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𝑟𝑎𝑡𝑒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d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First order in hydrogen peroxide, first order in potassium, second order overall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𝑟𝑎𝑡𝑒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𝐶𝐻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𝐶𝑙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  <m:sSubSup>
                              <m:sSub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2−</m:t>
                                </m:r>
                              </m:sup>
                            </m:sSubSup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Fifth order in CHCl3, second order in sulfate, seventh order overall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𝑟𝑎𝑡𝑒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0</a:t>
                </a:r>
                <a:r>
                  <a:rPr lang="en-US" baseline="30000" dirty="0"/>
                  <a:t>th</a:t>
                </a:r>
                <a:r>
                  <a:rPr lang="en-US" dirty="0"/>
                  <a:t> order in any reactants, and 0</a:t>
                </a:r>
                <a:r>
                  <a:rPr lang="en-US" baseline="30000" dirty="0"/>
                  <a:t>th</a:t>
                </a:r>
                <a:r>
                  <a:rPr lang="en-US" dirty="0"/>
                  <a:t> order overall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30957C2-C437-4F8E-A972-BA9AFFD88D8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B6E09B1-5553-4453-8DA3-72031CA59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1CDD0-9074-494C-8E79-ADC29130043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9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0390E0-120F-48C0-800E-5E1039434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CD8597-6E04-4C74-8E80-4A340BCAC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units on k change depending on the order!</a:t>
            </a:r>
          </a:p>
          <a:p>
            <a:r>
              <a:rPr lang="en-US" dirty="0"/>
              <a:t>The units for rate are M/s</a:t>
            </a:r>
          </a:p>
          <a:p>
            <a:r>
              <a:rPr lang="en-US" dirty="0"/>
              <a:t>The rate constant units change accordingly in order to maintain these units</a:t>
            </a:r>
          </a:p>
          <a:p>
            <a:r>
              <a:rPr lang="en-US" dirty="0"/>
              <a:t>Let’s look at that last slide again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64289D7-0387-4AAF-BE69-6B3DEAF9B192}"/>
              </a:ext>
            </a:extLst>
          </p:cNvPr>
          <p:cNvSpPr/>
          <p:nvPr/>
        </p:nvSpPr>
        <p:spPr>
          <a:xfrm>
            <a:off x="4219074" y="2326105"/>
            <a:ext cx="721894" cy="4331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D51DEB1-B63B-42C3-B85D-C6467DFC6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1CDD0-9074-494C-8E79-ADC29130043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5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E3F1B7-D100-4CE6-BBFB-B657BEB58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units of k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830957C2-C437-4F8E-A972-BA9AFFD88D8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𝑟𝑎𝑡𝑒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d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First order in hydrogen peroxide, first order in potassium, second order overall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𝑟𝑎𝑡𝑒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𝐶𝐻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𝐶𝑙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  <m:sSubSup>
                              <m:sSub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2−</m:t>
                                </m:r>
                              </m:sup>
                            </m:sSubSup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Fifth order in CHCl3, second order in sulfate, seventh order overall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𝑟𝑎𝑡𝑒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0</a:t>
                </a:r>
                <a:r>
                  <a:rPr lang="en-US" baseline="30000" dirty="0"/>
                  <a:t>th</a:t>
                </a:r>
                <a:r>
                  <a:rPr lang="en-US" dirty="0"/>
                  <a:t> order in any reactants, and 0</a:t>
                </a:r>
                <a:r>
                  <a:rPr lang="en-US" baseline="30000" dirty="0"/>
                  <a:t>th</a:t>
                </a:r>
                <a:r>
                  <a:rPr lang="en-US" dirty="0"/>
                  <a:t> order overall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30957C2-C437-4F8E-A972-BA9AFFD88D8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E5FAF61-7F4C-47BA-B51B-D892814E4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1CDD0-9074-494C-8E79-ADC29130043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76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169DCF-A6A8-46D9-9BAE-D06F602AE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home messages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0AD710C-5C29-4708-A091-FCD09B1D5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Kinetics is important and tells us how fast</a:t>
            </a:r>
          </a:p>
          <a:p>
            <a:r>
              <a:rPr lang="en-US" dirty="0"/>
              <a:t>Equilibrium is defined kinetically as the forward rate being equal to the reverse rate</a:t>
            </a:r>
          </a:p>
          <a:p>
            <a:r>
              <a:rPr lang="en-US" dirty="0"/>
              <a:t>Stoichiometry lets us relate the relative rates of formation/consumption, but does NOT give us a rate law</a:t>
            </a:r>
          </a:p>
          <a:p>
            <a:r>
              <a:rPr lang="en-US" dirty="0"/>
              <a:t>Rate laws and order must be determined experimentally</a:t>
            </a:r>
          </a:p>
          <a:p>
            <a:r>
              <a:rPr lang="en-US" dirty="0"/>
              <a:t>Order is determined by counting</a:t>
            </a:r>
          </a:p>
          <a:p>
            <a:r>
              <a:rPr lang="en-US" dirty="0"/>
              <a:t>Units of k change to keep the units of ‘rate’ in M/s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93160B3-45E1-464A-BD6F-60B31DBC9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1CDD0-9074-494C-8E79-ADC29130043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87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280FBCF-04BA-4A24-9A91-041410F1D7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187" y="1157287"/>
            <a:ext cx="9953625" cy="4543425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06348C25-3522-4B2E-AF3D-8A1146566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1CDD0-9074-494C-8E79-ADC2913004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89737F0B-6824-4ED4-AE4E-BDAF2F7DF6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825" y="1204912"/>
            <a:ext cx="10420350" cy="4448175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BA71D446-075F-434D-A875-C6CBDC50B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1CDD0-9074-494C-8E79-ADC29130043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21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590270-552C-402F-AD9D-18F3D5EA4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care about kinetics?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54BBA8-D659-43D1-8E6B-73230E873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Thermodynamics tells us what can happen and what states are lower in overall energy</a:t>
            </a:r>
          </a:p>
          <a:p>
            <a:r>
              <a:rPr lang="en-US" dirty="0"/>
              <a:t>Kinetics tells us what is actually and currently happening and on what time scales</a:t>
            </a:r>
          </a:p>
          <a:p>
            <a:r>
              <a:rPr lang="en-US" dirty="0"/>
              <a:t>Example:  Graphite is lower in free energy than diamond, but kinetics is preventing conversion of diamond to graphite on a realistic time scale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3D5030C-A828-4933-B4C9-16200E881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1CDD0-9074-494C-8E79-ADC29130043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81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2E94CA-B47D-4C51-A10B-011952D93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D50D78-5E8B-417A-ACE4-171F38F73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Kinetics-studying how fast a reaction is occurring (the rate)</a:t>
            </a:r>
          </a:p>
          <a:p>
            <a:r>
              <a:rPr lang="en-US" dirty="0"/>
              <a:t>Equilibrium (Kinetic definition)</a:t>
            </a:r>
          </a:p>
          <a:p>
            <a:pPr lvl="1"/>
            <a:r>
              <a:rPr lang="en-US" dirty="0"/>
              <a:t>Forward and backwards rates are the same</a:t>
            </a:r>
          </a:p>
          <a:p>
            <a:r>
              <a:rPr lang="en-US" dirty="0"/>
              <a:t>Rate law</a:t>
            </a:r>
          </a:p>
          <a:p>
            <a:pPr lvl="1"/>
            <a:r>
              <a:rPr lang="en-US" dirty="0"/>
              <a:t>Means of relating the rate of a reaction to the concentrations of the reactants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98E6F2A-FC52-417C-9889-CBFC3C8D7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1CDD0-9074-494C-8E79-ADC29130043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4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E41AFF-5354-4EE0-A018-6D3940734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Reaction 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0D28125-F4A2-4CE9-A0F9-735AC6E641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300831" cy="4351338"/>
          </a:xfrm>
        </p:spPr>
        <p:txBody>
          <a:bodyPr/>
          <a:lstStyle/>
          <a:p>
            <a:r>
              <a:rPr lang="en-US" dirty="0"/>
              <a:t>Change in concentration of a reactant with respect to time</a:t>
            </a:r>
          </a:p>
          <a:p>
            <a:r>
              <a:rPr lang="en-US" dirty="0"/>
              <a:t>Reactants can be changing at different rates depending on the stoichiometry of the reaction</a:t>
            </a:r>
          </a:p>
          <a:p>
            <a:r>
              <a:rPr lang="en-US" dirty="0"/>
              <a:t>If we know one rate, we know them all from the balanced equation!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C2B5FE1-FD34-4EE8-AAC8-715E94475F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1950" y="1363466"/>
            <a:ext cx="4238625" cy="49815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4789E56-F3FD-4ABC-B17C-4F2538BFD2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8707" y="5185783"/>
            <a:ext cx="4486275" cy="48577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A6939F1-C803-4954-9E15-66A5E538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1CDD0-9074-494C-8E79-ADC29130043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69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2649A4-90E0-413C-8E77-6CAC1B7ED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A95CD793-D74C-4ADA-88D5-AC980587766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𝑟𝑎𝑡𝑒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Read as “rate of consumption of A/B” or “rate of formation of C”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)→4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𝑁𝑂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𝑟𝑎𝑡𝑒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𝑁𝑂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𝐵𝑟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b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𝑎𝑞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𝑎𝑞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+6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𝑎𝑞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→3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𝑎𝑞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+3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𝑟𝑎𝑡𝑒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𝐵𝑟𝑂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sup>
                            </m:sSubSup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𝐵𝑟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sup>
                            </m:sSup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p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𝐵𝑟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5CD793-D74C-4ADA-88D5-AC98058776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C60DA37-2598-4746-A855-2C077525C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1CDD0-9074-494C-8E79-ADC29130043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91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xmlns="" id="{A7B8D4EF-6AED-4D9F-8415-26F38F4612AC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)→4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𝑁𝑂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r>
                  <a:rPr lang="en-US" dirty="0"/>
                  <a:t/>
                </a:r>
                <a:br>
                  <a:rPr lang="en-US" dirty="0"/>
                </a:br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7B8D4EF-6AED-4D9F-8415-26F38F4612A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154E38D9-7964-45BC-9CAB-471CBABF4E4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𝑟𝑎𝑡𝑒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𝑁𝑂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]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Using these we can compare the different rates for different participants</a:t>
                </a:r>
              </a:p>
              <a:p>
                <a:r>
                  <a:rPr lang="en-US" dirty="0"/>
                  <a:t>Examples:</a:t>
                </a:r>
              </a:p>
              <a:p>
                <a:pPr lvl="1"/>
                <a:r>
                  <a:rPr lang="en-US" dirty="0"/>
                  <a:t>NO2 forms 4 times faster than O2 (O2 forms ¼ as fast as NO2)</a:t>
                </a:r>
              </a:p>
              <a:p>
                <a:pPr lvl="1"/>
                <a:r>
                  <a:rPr lang="en-US" dirty="0"/>
                  <a:t>NO2 forms twice as fast as N2O5 is consumed</a:t>
                </a:r>
              </a:p>
              <a:p>
                <a:pPr lvl="1"/>
                <a:r>
                  <a:rPr lang="en-US" dirty="0"/>
                  <a:t>O2 forms half as fast as N2O5 is consumed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4E38D9-7964-45BC-9CAB-471CBABF4E4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B797BDE-D8AC-4286-B8D1-F42FD2D7D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1CDD0-9074-494C-8E79-ADC29130043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31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EB672E-9320-4C89-B7ED-76DAF99FA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Factors affecting 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2EB69F3-2952-45A4-B40F-A746D74B8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15484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/>
              <a:t>Medium or nature of the reactants</a:t>
            </a:r>
          </a:p>
          <a:p>
            <a:pPr lvl="1"/>
            <a:r>
              <a:rPr lang="en-US" sz="2000"/>
              <a:t>The physical state; is it a clump or a disperse powder?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/>
              <a:t>Concentration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/>
              <a:t>Temperature</a:t>
            </a:r>
          </a:p>
          <a:p>
            <a:pPr lvl="1"/>
            <a:r>
              <a:rPr lang="en-US" sz="2000"/>
              <a:t>Energy is required to break bonds before new bonds can be formed</a:t>
            </a:r>
          </a:p>
          <a:p>
            <a:pPr lvl="1"/>
            <a:r>
              <a:rPr lang="en-US" sz="2000"/>
              <a:t>All elementary reactions have a faster rate at higher temperature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/>
              <a:t>Catalyst </a:t>
            </a:r>
          </a:p>
          <a:p>
            <a:pPr lvl="1"/>
            <a:r>
              <a:rPr lang="en-US" sz="2000"/>
              <a:t>Lowers the energy barrier</a:t>
            </a:r>
          </a:p>
          <a:p>
            <a:pPr marL="514350" indent="-514350">
              <a:buFont typeface="+mj-lt"/>
              <a:buAutoNum type="arabicPeriod"/>
            </a:pPr>
            <a:endParaRPr lang="en-US" sz="20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5FDBDBF-BA8F-464F-9DFB-8B2A8FF024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75" r="-2" b="-2"/>
          <a:stretch/>
        </p:blipFill>
        <p:spPr>
          <a:xfrm>
            <a:off x="6338318" y="1690688"/>
            <a:ext cx="5074070" cy="4272681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DE2E528-1A1E-4BA3-A4CF-37FD22C44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1CDD0-9074-494C-8E79-ADC29130043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66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384</Words>
  <Application>Microsoft Office PowerPoint</Application>
  <PresentationFormat>Widescreen</PresentationFormat>
  <Paragraphs>98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Office Theme</vt:lpstr>
      <vt:lpstr>Kinetics Intro Review (it’s all about speed)</vt:lpstr>
      <vt:lpstr>PowerPoint Presentation</vt:lpstr>
      <vt:lpstr>PowerPoint Presentation</vt:lpstr>
      <vt:lpstr>Why do we care about kinetics?</vt:lpstr>
      <vt:lpstr>Definitions</vt:lpstr>
      <vt:lpstr>Reaction rates</vt:lpstr>
      <vt:lpstr>Some examples</vt:lpstr>
      <vt:lpstr>2N_2 O_5 (g)→4〖NO〗_2 (g)+O_2 (g) </vt:lpstr>
      <vt:lpstr>Factors affecting rates</vt:lpstr>
      <vt:lpstr>Rate laws</vt:lpstr>
      <vt:lpstr>Order</vt:lpstr>
      <vt:lpstr>Let’s practice</vt:lpstr>
      <vt:lpstr>k</vt:lpstr>
      <vt:lpstr>Find the units of k</vt:lpstr>
      <vt:lpstr>Take home messages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Kinetics Intro Review</dc:title>
  <dc:creator>Geoffrey Geberth</dc:creator>
  <cp:lastModifiedBy>Geoffrey Geberth</cp:lastModifiedBy>
  <cp:revision>10</cp:revision>
  <dcterms:created xsi:type="dcterms:W3CDTF">2018-11-12T06:11:38Z</dcterms:created>
  <dcterms:modified xsi:type="dcterms:W3CDTF">2018-11-12T22:45:33Z</dcterms:modified>
</cp:coreProperties>
</file>